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9" r:id="rId3"/>
    <p:sldId id="284" r:id="rId4"/>
    <p:sldId id="260" r:id="rId5"/>
    <p:sldId id="263" r:id="rId6"/>
    <p:sldId id="286" r:id="rId7"/>
    <p:sldId id="285" r:id="rId8"/>
    <p:sldId id="262" r:id="rId9"/>
    <p:sldId id="273" r:id="rId10"/>
    <p:sldId id="272" r:id="rId11"/>
    <p:sldId id="266" r:id="rId12"/>
    <p:sldId id="271" r:id="rId13"/>
    <p:sldId id="267" r:id="rId14"/>
    <p:sldId id="265" r:id="rId15"/>
    <p:sldId id="274" r:id="rId16"/>
    <p:sldId id="283" r:id="rId17"/>
    <p:sldId id="278" r:id="rId18"/>
    <p:sldId id="269" r:id="rId19"/>
    <p:sldId id="28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0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44511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1950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76734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9468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138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9490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6445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207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2177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8551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77285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693F8-D19A-460C-BB78-87A5ADB66793}" type="datetimeFigureOut">
              <a:rPr lang="en-US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614BD-6A1A-41C4-9332-33BDFCBA02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449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bace.us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25762"/>
          </a:xfrm>
        </p:spPr>
        <p:txBody>
          <a:bodyPr>
            <a:normAutofit/>
          </a:bodyPr>
          <a:lstStyle/>
          <a:p>
            <a:r>
              <a:rPr lang="en-US" sz="5400" dirty="0" smtClean="0"/>
              <a:t>Troubleshooting SQL Server with Active Session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229600" cy="33067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3900" dirty="0" smtClean="0"/>
              <a:t> by Jason Wong</a:t>
            </a:r>
          </a:p>
          <a:p>
            <a:pPr algn="ctr">
              <a:buNone/>
            </a:pPr>
            <a:r>
              <a:rPr lang="en-US" sz="3900" dirty="0" smtClean="0">
                <a:hlinkClick r:id="rId3"/>
              </a:rPr>
              <a:t>http://dbace.us</a:t>
            </a:r>
            <a:endParaRPr lang="en-US" sz="3900" dirty="0" smtClean="0"/>
          </a:p>
          <a:p>
            <a:pPr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8041675"/>
      </p:ext>
    </p:extLst>
  </p:cSld>
  <p:clrMapOvr>
    <a:masterClrMapping/>
  </p:clrMapOvr>
  <p:transition advTm="47584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marL="0" indent="0"/>
            <a:r>
              <a:rPr lang="en-US" b="1" dirty="0" smtClean="0"/>
              <a:t>IO Performance</a:t>
            </a:r>
            <a:endParaRPr lang="en-US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761" y="1371600"/>
            <a:ext cx="7790477" cy="4581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746167704"/>
      </p:ext>
    </p:extLst>
  </p:cSld>
  <p:clrMapOvr>
    <a:masterClrMapping/>
  </p:clrMapOvr>
  <p:transition advTm="52003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marL="0" indent="0"/>
            <a:r>
              <a:rPr lang="en-US" b="1" dirty="0"/>
              <a:t>Memory </a:t>
            </a:r>
            <a:r>
              <a:rPr lang="en-US" b="1" dirty="0" smtClean="0"/>
              <a:t>bottleneck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92500" lnSpcReduction="10000"/>
          </a:bodyPr>
          <a:lstStyle/>
          <a:p>
            <a:endParaRPr lang="en-US" sz="3700" b="1" dirty="0"/>
          </a:p>
          <a:p>
            <a:r>
              <a:rPr lang="en-US" sz="3500" dirty="0"/>
              <a:t>Total Server Memory </a:t>
            </a:r>
            <a:r>
              <a:rPr lang="en-US" sz="2400" dirty="0"/>
              <a:t>(what </a:t>
            </a:r>
            <a:r>
              <a:rPr lang="en-US" sz="2400" dirty="0" smtClean="0"/>
              <a:t>SQL Server is using)</a:t>
            </a:r>
            <a:endParaRPr lang="en-US" sz="2400" dirty="0"/>
          </a:p>
          <a:p>
            <a:r>
              <a:rPr lang="en-US" sz="3500" dirty="0"/>
              <a:t>Target Server Memory </a:t>
            </a:r>
            <a:r>
              <a:rPr lang="en-US" sz="2400" dirty="0"/>
              <a:t>(what </a:t>
            </a:r>
            <a:r>
              <a:rPr lang="en-US" sz="2400" dirty="0" smtClean="0"/>
              <a:t>SQL Server </a:t>
            </a:r>
            <a:r>
              <a:rPr lang="en-US" sz="2400" dirty="0"/>
              <a:t>wants to </a:t>
            </a:r>
            <a:r>
              <a:rPr lang="en-US" sz="2400" dirty="0" smtClean="0"/>
              <a:t>run)</a:t>
            </a:r>
            <a:endParaRPr lang="en-US" sz="2400" dirty="0"/>
          </a:p>
          <a:p>
            <a:r>
              <a:rPr lang="en-US" sz="3500" dirty="0" err="1"/>
              <a:t>PageLifeExpectancy</a:t>
            </a:r>
            <a:r>
              <a:rPr lang="en-US" sz="3500" dirty="0"/>
              <a:t>  &gt; 300 </a:t>
            </a:r>
          </a:p>
          <a:p>
            <a:r>
              <a:rPr lang="en-US" sz="3500" dirty="0" err="1"/>
              <a:t>MemoryGrantPending</a:t>
            </a:r>
            <a:r>
              <a:rPr lang="en-US" sz="3500" dirty="0"/>
              <a:t>  </a:t>
            </a:r>
            <a:r>
              <a:rPr lang="en-US" sz="3500" dirty="0" smtClean="0"/>
              <a:t>= 0</a:t>
            </a:r>
          </a:p>
          <a:p>
            <a:r>
              <a:rPr lang="en-US" sz="3500" dirty="0" err="1" smtClean="0"/>
              <a:t>MemoryGrantOutstanding</a:t>
            </a:r>
            <a:endParaRPr lang="en-US" sz="3500" dirty="0"/>
          </a:p>
          <a:p>
            <a:r>
              <a:rPr lang="en-US" sz="3500" dirty="0" err="1"/>
              <a:t>FreeListStalls</a:t>
            </a:r>
            <a:r>
              <a:rPr lang="en-US" sz="3500" dirty="0"/>
              <a:t>/S   </a:t>
            </a:r>
            <a:r>
              <a:rPr lang="en-US" sz="3500" dirty="0" smtClean="0"/>
              <a:t>&lt; 2</a:t>
            </a:r>
            <a:endParaRPr lang="en-US" sz="3500" dirty="0"/>
          </a:p>
          <a:p>
            <a:r>
              <a:rPr lang="en-US" sz="3500" dirty="0"/>
              <a:t>&gt;</a:t>
            </a:r>
            <a:r>
              <a:rPr lang="en-US" sz="2800" dirty="0" smtClean="0"/>
              <a:t>select </a:t>
            </a:r>
            <a:r>
              <a:rPr lang="en-US" sz="2800" dirty="0"/>
              <a:t>[</a:t>
            </a:r>
            <a:r>
              <a:rPr lang="en-US" sz="2800" dirty="0" err="1"/>
              <a:t>out_of_memory_count</a:t>
            </a:r>
            <a:r>
              <a:rPr lang="en-US" sz="2800" dirty="0"/>
              <a:t>]  from </a:t>
            </a:r>
            <a:r>
              <a:rPr lang="en-US" sz="2800" dirty="0" err="1"/>
              <a:t>sys.dm_resource_governor_resource_pools</a:t>
            </a:r>
            <a:r>
              <a:rPr lang="en-US" sz="2800" dirty="0"/>
              <a:t>; </a:t>
            </a:r>
            <a:endParaRPr lang="en-US" sz="2800" dirty="0" smtClean="0"/>
          </a:p>
          <a:p>
            <a:r>
              <a:rPr lang="en-US" sz="2800" dirty="0" smtClean="0"/>
              <a:t>DBCC MEMORYSTATUS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00641738"/>
      </p:ext>
    </p:extLst>
  </p:cSld>
  <p:clrMapOvr>
    <a:masterClrMapping/>
  </p:clrMapOvr>
  <p:transition advTm="101181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Memory Counters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438" y="1985963"/>
            <a:ext cx="82391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20454356"/>
      </p:ext>
    </p:extLst>
  </p:cSld>
  <p:clrMapOvr>
    <a:masterClrMapping/>
  </p:clrMapOvr>
  <p:transition advTm="7456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pPr marL="0" indent="0"/>
            <a:r>
              <a:rPr lang="en-US" b="1" dirty="0" smtClean="0"/>
              <a:t>IO Performance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sz="5100" b="1" dirty="0" smtClean="0"/>
              <a:t>RAID </a:t>
            </a:r>
            <a:r>
              <a:rPr lang="en-US" sz="5100" b="1" dirty="0"/>
              <a:t>(</a:t>
            </a:r>
            <a:r>
              <a:rPr lang="en-US" sz="5100" b="1" dirty="0" smtClean="0"/>
              <a:t>spreadsheet calculator demo)</a:t>
            </a:r>
            <a:endParaRPr lang="en-US" sz="5100" b="1" dirty="0"/>
          </a:p>
          <a:p>
            <a:pPr>
              <a:buNone/>
            </a:pPr>
            <a:r>
              <a:rPr lang="en-US" sz="3700" dirty="0"/>
              <a:t>•	Raid </a:t>
            </a:r>
            <a:r>
              <a:rPr lang="en-US" sz="3700" dirty="0" smtClean="0"/>
              <a:t>  0 – IOPS per disk = (reads </a:t>
            </a:r>
            <a:r>
              <a:rPr lang="en-US" sz="3700" dirty="0"/>
              <a:t>+ writes) / number of disks</a:t>
            </a:r>
          </a:p>
          <a:p>
            <a:pPr>
              <a:buNone/>
            </a:pPr>
            <a:r>
              <a:rPr lang="en-US" sz="3700" dirty="0"/>
              <a:t>•	Raid </a:t>
            </a:r>
            <a:r>
              <a:rPr lang="en-US" sz="3700" dirty="0" smtClean="0"/>
              <a:t>  1 </a:t>
            </a:r>
            <a:r>
              <a:rPr lang="en-US" sz="3700" dirty="0"/>
              <a:t>-- </a:t>
            </a:r>
            <a:r>
              <a:rPr lang="en-US" sz="3700" dirty="0" smtClean="0"/>
              <a:t>IOPS per disk = [</a:t>
            </a:r>
            <a:r>
              <a:rPr lang="en-US" sz="3700" dirty="0"/>
              <a:t>reads + (2 * writes)] / 2</a:t>
            </a:r>
          </a:p>
          <a:p>
            <a:pPr>
              <a:buNone/>
            </a:pPr>
            <a:r>
              <a:rPr lang="en-US" sz="3700" dirty="0"/>
              <a:t>•	Raid </a:t>
            </a:r>
            <a:r>
              <a:rPr lang="en-US" sz="3700" dirty="0" smtClean="0"/>
              <a:t>  5 </a:t>
            </a:r>
            <a:r>
              <a:rPr lang="en-US" sz="3700" dirty="0"/>
              <a:t>-- </a:t>
            </a:r>
            <a:r>
              <a:rPr lang="en-US" sz="3700" dirty="0" smtClean="0"/>
              <a:t>IOPS per disk = [</a:t>
            </a:r>
            <a:r>
              <a:rPr lang="en-US" sz="3700" dirty="0"/>
              <a:t>reads + (4 * writes)] / number of disks</a:t>
            </a:r>
          </a:p>
          <a:p>
            <a:pPr>
              <a:buNone/>
            </a:pPr>
            <a:r>
              <a:rPr lang="en-US" sz="3700" dirty="0"/>
              <a:t>•	Raid 10 -- </a:t>
            </a:r>
            <a:r>
              <a:rPr lang="en-US" sz="3700" dirty="0" smtClean="0"/>
              <a:t>IOPS per disk = [</a:t>
            </a:r>
            <a:r>
              <a:rPr lang="en-US" sz="3700" dirty="0"/>
              <a:t>reads + (2 * writes)] / number of disks</a:t>
            </a:r>
          </a:p>
          <a:p>
            <a:pPr algn="ctr">
              <a:buNone/>
            </a:pPr>
            <a:r>
              <a:rPr lang="en-US" sz="3700" dirty="0" smtClean="0"/>
              <a:t>(IOPS per disk is calculated by seek time, latency, transfer time)</a:t>
            </a:r>
          </a:p>
          <a:p>
            <a:endParaRPr lang="en-US" sz="3700" smtClean="0"/>
          </a:p>
          <a:p>
            <a:r>
              <a:rPr lang="en-US" sz="3700" dirty="0" err="1" smtClean="0"/>
              <a:t>AvgDiskSecPerRead</a:t>
            </a:r>
            <a:endParaRPr lang="en-US" sz="3700" dirty="0"/>
          </a:p>
          <a:p>
            <a:r>
              <a:rPr lang="en-US" sz="3700" dirty="0" err="1"/>
              <a:t>AvgDiskSecPerWrite</a:t>
            </a:r>
            <a:endParaRPr lang="en-US" sz="3700" dirty="0"/>
          </a:p>
          <a:p>
            <a:r>
              <a:rPr lang="en-US" sz="3700" dirty="0" err="1" smtClean="0"/>
              <a:t>DiskReads</a:t>
            </a:r>
            <a:r>
              <a:rPr lang="en-US" sz="3700" dirty="0" smtClean="0"/>
              <a:t>/Sec</a:t>
            </a:r>
            <a:endParaRPr lang="en-US" sz="3700" dirty="0"/>
          </a:p>
          <a:p>
            <a:r>
              <a:rPr lang="en-US" sz="3700" dirty="0" err="1"/>
              <a:t>DiskWrites</a:t>
            </a:r>
            <a:r>
              <a:rPr lang="en-US" sz="3700" dirty="0"/>
              <a:t>/Sec</a:t>
            </a:r>
          </a:p>
          <a:p>
            <a:r>
              <a:rPr lang="en-US" sz="3700" dirty="0" err="1"/>
              <a:t>CurrentDiskQueueLength</a:t>
            </a:r>
            <a:endParaRPr lang="en-US" sz="3700" dirty="0"/>
          </a:p>
          <a:p>
            <a:pPr>
              <a:buNone/>
            </a:pPr>
            <a:endParaRPr lang="en-US" sz="3700" dirty="0"/>
          </a:p>
          <a:p>
            <a:r>
              <a:rPr lang="en-US" sz="4400" b="1" dirty="0" err="1"/>
              <a:t>sys.dm_io_virtual_file_stats</a:t>
            </a:r>
            <a:endParaRPr lang="en-US" sz="4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46167704"/>
      </p:ext>
    </p:extLst>
  </p:cSld>
  <p:clrMapOvr>
    <a:masterClrMapping/>
  </p:clrMapOvr>
  <p:transition advTm="33338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Optimization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3700" b="1" dirty="0" smtClean="0"/>
              <a:t>Non-optimal Query:</a:t>
            </a:r>
            <a:endParaRPr lang="en-US" sz="3700" b="1" dirty="0"/>
          </a:p>
          <a:p>
            <a:pPr marL="0" indent="0">
              <a:buNone/>
            </a:pPr>
            <a:r>
              <a:rPr lang="en-US" sz="3700" dirty="0" smtClean="0"/>
              <a:t>     Improper index, outdated statistics</a:t>
            </a:r>
            <a:endParaRPr lang="en-US" sz="3700" dirty="0"/>
          </a:p>
          <a:p>
            <a:pPr marL="400050" lvl="1" indent="0">
              <a:buNone/>
            </a:pPr>
            <a:r>
              <a:rPr lang="en-US" sz="3300" dirty="0" smtClean="0"/>
              <a:t>Bad </a:t>
            </a:r>
            <a:r>
              <a:rPr lang="en-US" sz="3300" dirty="0"/>
              <a:t>query execution </a:t>
            </a:r>
            <a:r>
              <a:rPr lang="en-US" sz="3300" dirty="0" smtClean="0"/>
              <a:t>plan, bad concurrency handling</a:t>
            </a:r>
            <a:endParaRPr lang="en-US" sz="3300" dirty="0" smtClean="0"/>
          </a:p>
          <a:p>
            <a:pPr marL="400050" lvl="1" indent="0">
              <a:buNone/>
            </a:pPr>
            <a:r>
              <a:rPr lang="en-US" sz="3300" dirty="0" smtClean="0"/>
              <a:t>Inefficient </a:t>
            </a:r>
            <a:r>
              <a:rPr lang="en-US" sz="3300" dirty="0" smtClean="0"/>
              <a:t>code, excessive </a:t>
            </a:r>
            <a:r>
              <a:rPr lang="en-US" sz="3300" dirty="0" err="1" smtClean="0"/>
              <a:t>tempdb</a:t>
            </a:r>
            <a:r>
              <a:rPr lang="en-US" sz="3300" dirty="0" smtClean="0"/>
              <a:t> usage</a:t>
            </a:r>
            <a:endParaRPr lang="en-US" sz="3300" dirty="0" smtClean="0"/>
          </a:p>
          <a:p>
            <a:pPr marL="400050" lvl="1" indent="0">
              <a:buNone/>
            </a:pPr>
            <a:r>
              <a:rPr lang="en-US" sz="3300" dirty="0" smtClean="0"/>
              <a:t>Poor </a:t>
            </a:r>
            <a:r>
              <a:rPr lang="en-US" sz="3300" dirty="0"/>
              <a:t>cursor </a:t>
            </a:r>
            <a:r>
              <a:rPr lang="en-US" sz="3300" dirty="0" smtClean="0"/>
              <a:t>usage</a:t>
            </a:r>
          </a:p>
          <a:p>
            <a:pPr marL="400050" lvl="1" indent="0">
              <a:buNone/>
            </a:pPr>
            <a:r>
              <a:rPr lang="en-US" sz="3300" dirty="0" smtClean="0"/>
              <a:t>Recompile</a:t>
            </a:r>
            <a:endParaRPr lang="en-US" sz="3300" dirty="0"/>
          </a:p>
          <a:p>
            <a:pPr marL="400050" lvl="1" indent="0">
              <a:buNone/>
            </a:pPr>
            <a:r>
              <a:rPr lang="en-US" sz="3300" dirty="0" err="1"/>
              <a:t>Waitfor</a:t>
            </a:r>
            <a:endParaRPr lang="en-US" sz="3300" dirty="0"/>
          </a:p>
          <a:p>
            <a:pPr marL="0" indent="0">
              <a:buNone/>
            </a:pPr>
            <a:endParaRPr lang="en-US" sz="3700" dirty="0"/>
          </a:p>
          <a:p>
            <a:pPr marL="0" indent="0">
              <a:buNone/>
            </a:pPr>
            <a:r>
              <a:rPr lang="en-US" sz="3700" b="1" dirty="0" smtClean="0"/>
              <a:t>Optimization:</a:t>
            </a:r>
            <a:endParaRPr lang="en-US" sz="3700" b="1" dirty="0"/>
          </a:p>
          <a:p>
            <a:pPr marL="400050" lvl="1" indent="0">
              <a:buNone/>
            </a:pPr>
            <a:r>
              <a:rPr lang="en-US" sz="3300" dirty="0" smtClean="0"/>
              <a:t>Reuse </a:t>
            </a:r>
            <a:r>
              <a:rPr lang="en-US" sz="3300" dirty="0" smtClean="0"/>
              <a:t>buffer pool cache</a:t>
            </a:r>
            <a:r>
              <a:rPr lang="en-US" sz="3300" dirty="0" smtClean="0"/>
              <a:t>, </a:t>
            </a:r>
            <a:r>
              <a:rPr lang="en-US" sz="3300" dirty="0" smtClean="0"/>
              <a:t>reuse </a:t>
            </a:r>
            <a:r>
              <a:rPr lang="en-US" sz="3300" dirty="0" smtClean="0"/>
              <a:t>compiled query plan</a:t>
            </a:r>
            <a:endParaRPr lang="en-US" sz="3300" dirty="0"/>
          </a:p>
          <a:p>
            <a:pPr marL="400050" lvl="1" indent="0">
              <a:buNone/>
            </a:pPr>
            <a:r>
              <a:rPr lang="en-US" sz="3300" dirty="0" smtClean="0"/>
              <a:t>Updated </a:t>
            </a:r>
            <a:r>
              <a:rPr lang="en-US" sz="3300" dirty="0" smtClean="0"/>
              <a:t>statistics</a:t>
            </a:r>
            <a:endParaRPr lang="en-US" sz="3300" dirty="0"/>
          </a:p>
          <a:p>
            <a:pPr marL="400050" lvl="1" indent="0">
              <a:buNone/>
            </a:pPr>
            <a:r>
              <a:rPr lang="en-US" sz="3300" dirty="0" smtClean="0"/>
              <a:t>Index defrag, disk defrag</a:t>
            </a:r>
            <a:endParaRPr lang="en-US" sz="3300" dirty="0"/>
          </a:p>
          <a:p>
            <a:pPr marL="400050" lvl="1" indent="0">
              <a:buNone/>
            </a:pPr>
            <a:r>
              <a:rPr lang="en-US" sz="3300" dirty="0" smtClean="0"/>
              <a:t>Good execution plan (Index Seek)</a:t>
            </a:r>
            <a:endParaRPr lang="en-US" sz="33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9847367"/>
      </p:ext>
    </p:extLst>
  </p:cSld>
  <p:clrMapOvr>
    <a:masterClrMapping/>
  </p:clrMapOvr>
  <p:transition advTm="66327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dirty="0" smtClean="0"/>
              <a:t>T-SQL Efficiency Sins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550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Ignoring index: using Functions in Comparisons within the ON or WHERE Clause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Ignoring cache, excessive recompile: using ad-hoc, non-parameterized query. Not using two part naming, three-four parts naming; calling stored procedure prefix sp_.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Not utilizing RAM speed: buffer pool cache, CTE. Instead burden to physical I/O. Inappropriate RAID.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Improper index: allowing Table Full Scan on large tables. A "bit" of problem.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Blocking: using the wrong Isolation Level for the task.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Row-based solution: Coding to ‘Row By Agonizing Row’ processing.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Indulging in Nested Views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Design - using the wrong data types, collation.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Inefficient query - join, union, operator, sort.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700" dirty="0" smtClean="0"/>
              <a:t>Applying Query Hints indiscriminately.</a:t>
            </a:r>
          </a:p>
          <a:p>
            <a:pPr marL="742950" indent="-742950">
              <a:buNone/>
            </a:pPr>
            <a:endParaRPr lang="en-US" dirty="0"/>
          </a:p>
          <a:p>
            <a:r>
              <a:rPr lang="en-US" sz="4400" b="1" dirty="0" smtClean="0"/>
              <a:t>See my SQL Saturday #57 real-world examples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xmlns="" val="119847367"/>
      </p:ext>
    </p:extLst>
  </p:cSld>
  <p:clrMapOvr>
    <a:masterClrMapping/>
  </p:clrMapOvr>
  <p:transition advTm="50743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OLTP </a:t>
            </a:r>
            <a:r>
              <a:rPr lang="en-US" dirty="0" err="1" smtClean="0"/>
              <a:t>vs</a:t>
            </a:r>
            <a:r>
              <a:rPr lang="en-US" dirty="0" smtClean="0"/>
              <a:t> OLAP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700" b="1" dirty="0" smtClean="0"/>
              <a:t>OLTP:</a:t>
            </a:r>
            <a:endParaRPr lang="en-US" sz="3700" b="1" dirty="0"/>
          </a:p>
          <a:p>
            <a:r>
              <a:rPr lang="en-US" sz="3700" dirty="0" smtClean="0"/>
              <a:t>Normalization</a:t>
            </a:r>
          </a:p>
          <a:p>
            <a:r>
              <a:rPr lang="en-US" sz="3300" dirty="0" smtClean="0"/>
              <a:t>Small Fast real-time Transactions</a:t>
            </a:r>
          </a:p>
          <a:p>
            <a:r>
              <a:rPr lang="en-US" sz="3300" dirty="0" smtClean="0"/>
              <a:t>Snapshot Isolation</a:t>
            </a:r>
            <a:endParaRPr lang="en-US" sz="3300" dirty="0"/>
          </a:p>
          <a:p>
            <a:pPr marL="0" indent="0">
              <a:buNone/>
            </a:pPr>
            <a:endParaRPr lang="en-US" sz="3700" dirty="0"/>
          </a:p>
          <a:p>
            <a:pPr marL="0" indent="0">
              <a:buNone/>
            </a:pPr>
            <a:r>
              <a:rPr lang="en-US" sz="3700" b="1" dirty="0" smtClean="0"/>
              <a:t>OLAP (Data warehouse):</a:t>
            </a:r>
            <a:endParaRPr lang="en-US" sz="3700" b="1" dirty="0"/>
          </a:p>
          <a:p>
            <a:pPr marL="400050" lvl="1" indent="0">
              <a:buNone/>
            </a:pPr>
            <a:r>
              <a:rPr lang="en-US" sz="3300" dirty="0" smtClean="0"/>
              <a:t>De-normalization</a:t>
            </a:r>
          </a:p>
          <a:p>
            <a:pPr marL="400050" lvl="1" indent="0">
              <a:buNone/>
            </a:pPr>
            <a:r>
              <a:rPr lang="en-US" sz="3300" dirty="0" smtClean="0"/>
              <a:t>Partitioning</a:t>
            </a:r>
          </a:p>
          <a:p>
            <a:pPr marL="400050" lvl="1" indent="0">
              <a:buNone/>
            </a:pPr>
            <a:r>
              <a:rPr lang="en-US" sz="3300" dirty="0"/>
              <a:t>L</a:t>
            </a:r>
            <a:r>
              <a:rPr lang="en-US" sz="3300" dirty="0" smtClean="0"/>
              <a:t>ong running ad-hoc queries for reports</a:t>
            </a:r>
          </a:p>
          <a:p>
            <a:pPr marL="400050" lvl="1" indent="0">
              <a:buNone/>
            </a:pPr>
            <a:r>
              <a:rPr lang="en-US" sz="3300" dirty="0" smtClean="0"/>
              <a:t>Read uncommitted</a:t>
            </a:r>
          </a:p>
          <a:p>
            <a:pPr marL="400050" lvl="1" indent="0">
              <a:buNone/>
            </a:pPr>
            <a:r>
              <a:rPr lang="en-US" sz="3300" dirty="0" smtClean="0"/>
              <a:t>ETL in batch at Server quiet time</a:t>
            </a:r>
            <a:endParaRPr lang="en-US" sz="33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61110126"/>
      </p:ext>
    </p:extLst>
  </p:cSld>
  <p:clrMapOvr>
    <a:masterClrMapping/>
  </p:clrMapOvr>
  <p:transition advTm="7399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Real-world Scenario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2400" dirty="0" smtClean="0"/>
              <a:t>Situations on SQL Server 2008 R2:</a:t>
            </a:r>
          </a:p>
          <a:p>
            <a:pPr>
              <a:buNone/>
            </a:pPr>
            <a:r>
              <a:rPr lang="en-US" sz="2200" dirty="0" smtClean="0"/>
              <a:t>1. CPU  running 100% on all 16 cores.</a:t>
            </a:r>
          </a:p>
          <a:p>
            <a:pPr>
              <a:buNone/>
            </a:pPr>
            <a:r>
              <a:rPr lang="en-US" sz="2200" dirty="0" smtClean="0"/>
              <a:t>2. CXPACKET wait type and stats, found on the query from Active Session History.</a:t>
            </a:r>
          </a:p>
          <a:p>
            <a:pPr>
              <a:buNone/>
            </a:pPr>
            <a:r>
              <a:rPr lang="en-US" sz="2200" dirty="0" smtClean="0"/>
              <a:t>3. A huge select from nested views (7 layers). A bit problem needs filtered index to help.</a:t>
            </a:r>
          </a:p>
          <a:p>
            <a:pPr>
              <a:buNone/>
            </a:pPr>
            <a:r>
              <a:rPr lang="en-US" sz="2200" dirty="0" smtClean="0"/>
              <a:t>4. Bad design on data-type that causes implicit conversion - index will not be used.</a:t>
            </a:r>
          </a:p>
          <a:p>
            <a:pPr>
              <a:buNone/>
            </a:pPr>
            <a:r>
              <a:rPr lang="en-US" sz="2200" dirty="0" smtClean="0"/>
              <a:t>5. Nested views cause query to be instantiated at </a:t>
            </a:r>
            <a:r>
              <a:rPr lang="en-US" sz="2200" dirty="0"/>
              <a:t>run-time, </a:t>
            </a:r>
            <a:r>
              <a:rPr lang="en-US" sz="2200" dirty="0" smtClean="0"/>
              <a:t>investigated execution </a:t>
            </a:r>
            <a:r>
              <a:rPr lang="en-US" sz="2200" dirty="0"/>
              <a:t>plan.</a:t>
            </a: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6.</a:t>
            </a:r>
            <a:r>
              <a:rPr lang="en-US" sz="2200" dirty="0"/>
              <a:t> </a:t>
            </a:r>
            <a:r>
              <a:rPr lang="en-US" sz="2200" dirty="0" smtClean="0"/>
              <a:t>Select </a:t>
            </a:r>
            <a:r>
              <a:rPr lang="en-US" sz="2200" dirty="0"/>
              <a:t>* , This query is frequently used to refresh Cloud site</a:t>
            </a:r>
            <a:r>
              <a:rPr lang="en-US" sz="2200" dirty="0" smtClean="0"/>
              <a:t>.</a:t>
            </a:r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endParaRPr lang="en-US" sz="1200" dirty="0" smtClean="0"/>
          </a:p>
          <a:p>
            <a:pPr>
              <a:buNone/>
            </a:pPr>
            <a:r>
              <a:rPr lang="en-US" sz="2400" dirty="0" smtClean="0"/>
              <a:t>Resolutions:</a:t>
            </a:r>
          </a:p>
          <a:p>
            <a:pPr>
              <a:buNone/>
            </a:pPr>
            <a:r>
              <a:rPr lang="en-US" sz="2200" dirty="0" smtClean="0"/>
              <a:t>A) Change settings: </a:t>
            </a:r>
          </a:p>
          <a:p>
            <a:pPr>
              <a:buNone/>
            </a:pPr>
            <a:r>
              <a:rPr lang="en-US" sz="2200" dirty="0" smtClean="0"/>
              <a:t>1. Reset MAXDOP = 8 (half CPU cores will be 100% usage). Reset cost threshold of parallelism.</a:t>
            </a:r>
          </a:p>
          <a:p>
            <a:pPr>
              <a:buNone/>
            </a:pPr>
            <a:r>
              <a:rPr lang="en-US" sz="2200" dirty="0" smtClean="0"/>
              <a:t>2. Using quiet time, SELECT ... INTO create table instead of nested views. (materialized view concept)  </a:t>
            </a:r>
          </a:p>
          <a:p>
            <a:pPr>
              <a:buNone/>
            </a:pP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B) Change design, change query</a:t>
            </a:r>
          </a:p>
          <a:p>
            <a:pPr>
              <a:buNone/>
            </a:pPr>
            <a:r>
              <a:rPr lang="en-US" sz="2200" dirty="0" smtClean="0"/>
              <a:t>1. Fix to appropriate data-types. Implement appropriate indexes and change queries to improve efficiency.</a:t>
            </a:r>
          </a:p>
          <a:p>
            <a:pPr>
              <a:buNone/>
            </a:pPr>
            <a:r>
              <a:rPr lang="en-US" sz="2200" dirty="0" smtClean="0"/>
              <a:t>2. Move conversion operation to ETL (Transform) phase.</a:t>
            </a:r>
          </a:p>
          <a:p>
            <a:pPr>
              <a:buNone/>
            </a:pPr>
            <a:endParaRPr lang="en-US" sz="2200" dirty="0" smtClean="0"/>
          </a:p>
          <a:p>
            <a:pPr>
              <a:buNone/>
            </a:pPr>
            <a:r>
              <a:rPr lang="en-US" sz="2200" dirty="0" smtClean="0"/>
              <a:t>C) Change operation</a:t>
            </a:r>
          </a:p>
          <a:p>
            <a:pPr>
              <a:buNone/>
            </a:pPr>
            <a:r>
              <a:rPr lang="en-US" sz="2200" dirty="0" smtClean="0"/>
              <a:t>1. Move ETL refresh job to server quiet time. Archive off records.</a:t>
            </a:r>
          </a:p>
          <a:p>
            <a:pPr>
              <a:buNone/>
            </a:pPr>
            <a:r>
              <a:rPr lang="en-US" sz="2200" dirty="0" smtClean="0"/>
              <a:t>2. Reduce demand , increase supply. </a:t>
            </a:r>
          </a:p>
          <a:p>
            <a:pPr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92681385"/>
      </p:ext>
    </p:extLst>
  </p:cSld>
  <p:clrMapOvr>
    <a:masterClrMapping/>
  </p:clrMapOvr>
  <p:transition advTm="316354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/>
              <a:t>Active Session </a:t>
            </a:r>
            <a:r>
              <a:rPr lang="en-US" b="1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267200"/>
          </a:xfrm>
        </p:spPr>
        <p:txBody>
          <a:bodyPr>
            <a:normAutofit/>
          </a:bodyPr>
          <a:lstStyle/>
          <a:p>
            <a:pPr marL="1828800" lvl="4" indent="0">
              <a:buNone/>
            </a:pPr>
            <a:r>
              <a:rPr lang="en-US" sz="2500" dirty="0" smtClean="0"/>
              <a:t>Using </a:t>
            </a:r>
            <a:r>
              <a:rPr lang="en-US" sz="2500" dirty="0" err="1" smtClean="0"/>
              <a:t>Powershell</a:t>
            </a:r>
            <a:r>
              <a:rPr lang="en-US" sz="2500" dirty="0" smtClean="0"/>
              <a:t> scripts, T-SQL scripts:</a:t>
            </a:r>
            <a:endParaRPr lang="en-US" sz="2500" dirty="0"/>
          </a:p>
          <a:p>
            <a:r>
              <a:rPr lang="en-US" sz="4000" dirty="0" smtClean="0"/>
              <a:t>Demo</a:t>
            </a:r>
          </a:p>
          <a:p>
            <a:pPr marL="342900" lvl="2" indent="-342900">
              <a:buNone/>
            </a:pPr>
            <a:r>
              <a:rPr lang="en-US" sz="2900" dirty="0" smtClean="0"/>
              <a:t>         Record Active Session History to table</a:t>
            </a:r>
            <a:endParaRPr lang="en-US" sz="3700" dirty="0" smtClean="0"/>
          </a:p>
          <a:p>
            <a:pPr>
              <a:buNone/>
            </a:pPr>
            <a:endParaRPr lang="en-US" sz="3700" dirty="0"/>
          </a:p>
          <a:p>
            <a:r>
              <a:rPr lang="en-US" sz="4000" dirty="0" smtClean="0"/>
              <a:t>Demo</a:t>
            </a:r>
          </a:p>
          <a:p>
            <a:pPr marL="800100" lvl="2" indent="0">
              <a:buNone/>
            </a:pPr>
            <a:r>
              <a:rPr lang="en-US" sz="2900" dirty="0" smtClean="0"/>
              <a:t>Storage Capacity Monitoring and Alert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3626884"/>
      </p:ext>
    </p:extLst>
  </p:cSld>
  <p:clrMapOvr>
    <a:masterClrMapping/>
  </p:clrMapOvr>
  <p:transition advTm="822258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5400"/>
            <a:ext cx="8229600" cy="868362"/>
          </a:xfrm>
        </p:spPr>
        <p:txBody>
          <a:bodyPr>
            <a:normAutofit/>
          </a:bodyPr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91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700" dirty="0" smtClean="0"/>
              <a:t>Thank you for coming</a:t>
            </a:r>
            <a:endParaRPr lang="en-US" sz="2900" dirty="0"/>
          </a:p>
          <a:p>
            <a:pPr algn="ctr">
              <a:buNone/>
            </a:pPr>
            <a:r>
              <a:rPr lang="en-US" dirty="0" smtClean="0"/>
              <a:t>QA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2681385"/>
      </p:ext>
    </p:extLst>
  </p:cSld>
  <p:clrMapOvr>
    <a:masterClrMapping/>
  </p:clrMapOvr>
  <p:transition advTm="12384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Troubleshooting SQL Server with Active Session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343400"/>
          </a:xfrm>
        </p:spPr>
        <p:txBody>
          <a:bodyPr>
            <a:normAutofit fontScale="62500" lnSpcReduction="20000"/>
          </a:bodyPr>
          <a:lstStyle/>
          <a:p>
            <a:r>
              <a:rPr lang="en-US" sz="5100" dirty="0" err="1" smtClean="0"/>
              <a:t>Perfmon</a:t>
            </a:r>
            <a:r>
              <a:rPr lang="en-US" sz="5100" dirty="0" smtClean="0"/>
              <a:t> does not show </a:t>
            </a:r>
            <a:r>
              <a:rPr lang="en-US" sz="5100" dirty="0"/>
              <a:t>historical </a:t>
            </a:r>
            <a:r>
              <a:rPr lang="en-US" sz="5100" dirty="0" smtClean="0"/>
              <a:t>data. </a:t>
            </a:r>
          </a:p>
          <a:p>
            <a:r>
              <a:rPr lang="en-US" sz="5100" dirty="0" smtClean="0"/>
              <a:t>Profiler </a:t>
            </a:r>
            <a:r>
              <a:rPr lang="en-US" sz="5100" dirty="0"/>
              <a:t>trace </a:t>
            </a:r>
            <a:r>
              <a:rPr lang="en-US" sz="5100" dirty="0" smtClean="0"/>
              <a:t>shows query sequentially once. </a:t>
            </a:r>
          </a:p>
          <a:p>
            <a:r>
              <a:rPr lang="en-US" sz="5100" dirty="0" err="1"/>
              <a:t>dm_exec_query_stats</a:t>
            </a:r>
            <a:r>
              <a:rPr lang="en-US" sz="5100" dirty="0"/>
              <a:t> </a:t>
            </a:r>
            <a:r>
              <a:rPr lang="en-US" sz="5100" dirty="0" smtClean="0"/>
              <a:t>is hard to relate to historical </a:t>
            </a:r>
            <a:r>
              <a:rPr lang="en-US" sz="5100" dirty="0"/>
              <a:t>activities by timeline. </a:t>
            </a:r>
            <a:endParaRPr lang="en-US" sz="5100" dirty="0" smtClean="0"/>
          </a:p>
          <a:p>
            <a:r>
              <a:rPr lang="en-US" sz="5100" dirty="0" smtClean="0"/>
              <a:t>Extended events and MDW </a:t>
            </a:r>
            <a:r>
              <a:rPr lang="en-US" sz="5100" smtClean="0"/>
              <a:t>are difficult </a:t>
            </a:r>
            <a:r>
              <a:rPr lang="en-US" sz="5100" dirty="0" smtClean="0"/>
              <a:t>to configure and not flexible (KISS).</a:t>
            </a:r>
          </a:p>
          <a:p>
            <a:r>
              <a:rPr lang="en-US" sz="5100" dirty="0" smtClean="0"/>
              <a:t>3</a:t>
            </a:r>
            <a:r>
              <a:rPr lang="en-US" sz="5100" baseline="30000" dirty="0" smtClean="0"/>
              <a:t>rd</a:t>
            </a:r>
            <a:r>
              <a:rPr lang="en-US" sz="5100" dirty="0" smtClean="0"/>
              <a:t> </a:t>
            </a:r>
            <a:r>
              <a:rPr lang="en-US" sz="5100" dirty="0"/>
              <a:t>party </a:t>
            </a:r>
            <a:r>
              <a:rPr lang="en-US" sz="5100" dirty="0" smtClean="0"/>
              <a:t>monitoring tool </a:t>
            </a:r>
            <a:r>
              <a:rPr lang="en-US" sz="5100" dirty="0"/>
              <a:t>is </a:t>
            </a:r>
            <a:r>
              <a:rPr lang="en-US" sz="5100" dirty="0" smtClean="0"/>
              <a:t>expensive.</a:t>
            </a:r>
          </a:p>
          <a:p>
            <a:r>
              <a:rPr lang="en-US" sz="5100" dirty="0" smtClean="0"/>
              <a:t>ASH – borrowed Oracle 10G/11G concept.</a:t>
            </a:r>
            <a:endParaRPr lang="en-US" sz="5100" dirty="0"/>
          </a:p>
        </p:txBody>
      </p:sp>
    </p:spTree>
    <p:extLst>
      <p:ext uri="{BB962C8B-B14F-4D97-AF65-F5344CB8AC3E}">
        <p14:creationId xmlns:p14="http://schemas.microsoft.com/office/powerpoint/2010/main" xmlns="" val="1742340368"/>
      </p:ext>
    </p:extLst>
  </p:cSld>
  <p:clrMapOvr>
    <a:masterClrMapping/>
  </p:clrMapOvr>
  <p:transition advTm="203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Troubleshooting SQL Server with Active Session History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 smtClean="0"/>
              <a:t>SELECT </a:t>
            </a:r>
            <a:r>
              <a:rPr lang="en-US" sz="1400" dirty="0" err="1"/>
              <a:t>br.request_id</a:t>
            </a:r>
            <a:r>
              <a:rPr lang="en-US" sz="1400" dirty="0"/>
              <a:t>, </a:t>
            </a:r>
            <a:r>
              <a:rPr lang="en-US" sz="1400" dirty="0" err="1"/>
              <a:t>br.status</a:t>
            </a:r>
            <a:r>
              <a:rPr lang="en-US" sz="1400" dirty="0"/>
              <a:t> AS </a:t>
            </a:r>
            <a:r>
              <a:rPr lang="en-US" sz="1400" dirty="0" err="1"/>
              <a:t>ReqStatus</a:t>
            </a:r>
            <a:r>
              <a:rPr lang="en-US" sz="1400" dirty="0"/>
              <a:t>, </a:t>
            </a:r>
            <a:r>
              <a:rPr lang="en-US" sz="1400" dirty="0" err="1"/>
              <a:t>bs.status</a:t>
            </a:r>
            <a:r>
              <a:rPr lang="en-US" sz="1400" dirty="0"/>
              <a:t> AS </a:t>
            </a:r>
            <a:r>
              <a:rPr lang="en-US" sz="1400" dirty="0" err="1"/>
              <a:t>SessStatus</a:t>
            </a:r>
            <a:r>
              <a:rPr lang="en-US" sz="1400" dirty="0"/>
              <a:t>, </a:t>
            </a:r>
            <a:r>
              <a:rPr lang="en-US" sz="1400" dirty="0" err="1"/>
              <a:t>bs.session_id</a:t>
            </a:r>
            <a:r>
              <a:rPr lang="en-US" sz="1400" dirty="0"/>
              <a:t> AS </a:t>
            </a:r>
            <a:r>
              <a:rPr lang="en-US" sz="1400" dirty="0" err="1"/>
              <a:t>SessSID</a:t>
            </a:r>
            <a:r>
              <a:rPr lang="en-US" sz="1400" dirty="0"/>
              <a:t>, </a:t>
            </a:r>
            <a:r>
              <a:rPr lang="en-US" sz="1400" dirty="0" err="1"/>
              <a:t>br.wait_type</a:t>
            </a:r>
            <a:r>
              <a:rPr lang="en-US" sz="1400" dirty="0"/>
              <a:t>,  </a:t>
            </a:r>
            <a:r>
              <a:rPr lang="en-US" sz="1400" dirty="0" err="1"/>
              <a:t>br.wait_time</a:t>
            </a:r>
            <a:r>
              <a:rPr lang="en-US" sz="1400" dirty="0"/>
              <a:t>, </a:t>
            </a:r>
            <a:r>
              <a:rPr lang="en-US" sz="1400" dirty="0" err="1"/>
              <a:t>br.wait_resource</a:t>
            </a:r>
            <a:r>
              <a:rPr lang="en-US" sz="1400" dirty="0"/>
              <a:t>, </a:t>
            </a:r>
            <a:r>
              <a:rPr lang="en-US" sz="1400" dirty="0" smtClean="0"/>
              <a:t> </a:t>
            </a:r>
            <a:r>
              <a:rPr lang="en-US" sz="1400" dirty="0" err="1" smtClean="0"/>
              <a:t>br.command,br.cpu_time</a:t>
            </a:r>
            <a:r>
              <a:rPr lang="en-US" sz="1400" dirty="0"/>
              <a:t>, </a:t>
            </a:r>
            <a:r>
              <a:rPr lang="en-US" sz="1400" dirty="0" err="1"/>
              <a:t>br.total_elapsed_time</a:t>
            </a:r>
            <a:r>
              <a:rPr lang="en-US" sz="1400" dirty="0"/>
              <a:t>, </a:t>
            </a:r>
            <a:r>
              <a:rPr lang="en-US" sz="1400" dirty="0" err="1"/>
              <a:t>br.reads</a:t>
            </a:r>
            <a:r>
              <a:rPr lang="en-US" sz="1400" dirty="0"/>
              <a:t>, </a:t>
            </a:r>
            <a:r>
              <a:rPr lang="en-US" sz="1400" dirty="0" err="1"/>
              <a:t>br.writes</a:t>
            </a:r>
            <a:r>
              <a:rPr lang="en-US" sz="1400" dirty="0"/>
              <a:t>,</a:t>
            </a:r>
          </a:p>
          <a:p>
            <a:pPr marL="0" indent="0">
              <a:buNone/>
            </a:pPr>
            <a:r>
              <a:rPr lang="en-US" sz="1400" dirty="0" err="1"/>
              <a:t>br.logical_reads,br.granted_query_memory</a:t>
            </a:r>
            <a:r>
              <a:rPr lang="en-US" sz="1400" dirty="0"/>
              <a:t>, </a:t>
            </a:r>
            <a:r>
              <a:rPr lang="en-US" sz="1400" dirty="0" err="1"/>
              <a:t>bs.memory_usage</a:t>
            </a:r>
            <a:r>
              <a:rPr lang="en-US" sz="1400" dirty="0"/>
              <a:t>, </a:t>
            </a:r>
            <a:r>
              <a:rPr lang="en-US" sz="1400" dirty="0" err="1"/>
              <a:t>bc.last_read</a:t>
            </a:r>
            <a:r>
              <a:rPr lang="en-US" sz="1400" dirty="0"/>
              <a:t>, </a:t>
            </a:r>
            <a:r>
              <a:rPr lang="en-US" sz="1400" dirty="0" err="1"/>
              <a:t>bc.last_write</a:t>
            </a:r>
            <a:r>
              <a:rPr lang="en-US" sz="1400" dirty="0"/>
              <a:t>,</a:t>
            </a:r>
          </a:p>
          <a:p>
            <a:pPr marL="0" indent="0">
              <a:buNone/>
            </a:pPr>
            <a:r>
              <a:rPr lang="en-US" sz="1400" dirty="0" err="1"/>
              <a:t>bc.connect_time</a:t>
            </a:r>
            <a:r>
              <a:rPr lang="en-US" sz="1400" dirty="0"/>
              <a:t>, </a:t>
            </a:r>
            <a:r>
              <a:rPr lang="en-US" sz="1400" dirty="0" err="1"/>
              <a:t>bs.Login_Name</a:t>
            </a:r>
            <a:r>
              <a:rPr lang="en-US" sz="1400" dirty="0"/>
              <a:t>, </a:t>
            </a:r>
            <a:r>
              <a:rPr lang="en-US" sz="1400" dirty="0" err="1"/>
              <a:t>bqp.query_plan</a:t>
            </a:r>
            <a:r>
              <a:rPr lang="en-US" sz="1400" dirty="0"/>
              <a:t>, </a:t>
            </a:r>
            <a:r>
              <a:rPr lang="en-US" sz="1400" dirty="0" err="1"/>
              <a:t>br.session_id</a:t>
            </a:r>
            <a:r>
              <a:rPr lang="en-US" sz="1400" dirty="0"/>
              <a:t> AS </a:t>
            </a:r>
            <a:r>
              <a:rPr lang="en-US" sz="1400" dirty="0" err="1"/>
              <a:t>ReqSID</a:t>
            </a:r>
            <a:r>
              <a:rPr lang="en-US" sz="1400" dirty="0"/>
              <a:t>, </a:t>
            </a:r>
            <a:r>
              <a:rPr lang="en-US" sz="1400" dirty="0" err="1"/>
              <a:t>br.blocking_session_id</a:t>
            </a:r>
            <a:r>
              <a:rPr lang="en-US" sz="1400" dirty="0"/>
              <a:t>, </a:t>
            </a:r>
          </a:p>
          <a:p>
            <a:pPr marL="0" indent="0">
              <a:buNone/>
            </a:pPr>
            <a:r>
              <a:rPr lang="en-US" sz="1400" dirty="0"/>
              <a:t>  </a:t>
            </a:r>
            <a:r>
              <a:rPr lang="en-US" sz="1400" dirty="0" err="1"/>
              <a:t>br.percent_complete</a:t>
            </a:r>
            <a:r>
              <a:rPr lang="en-US" sz="1400" dirty="0"/>
              <a:t>, </a:t>
            </a:r>
            <a:r>
              <a:rPr lang="en-US" sz="1400" dirty="0" err="1"/>
              <a:t>estimated_finish_time</a:t>
            </a:r>
            <a:r>
              <a:rPr lang="en-US" sz="1400" dirty="0"/>
              <a:t> = DATEADD(MILLISECOND, </a:t>
            </a:r>
            <a:r>
              <a:rPr lang="en-US" sz="1400" dirty="0" err="1"/>
              <a:t>br.estimated_completion_time</a:t>
            </a:r>
            <a:r>
              <a:rPr lang="en-US" sz="1400" dirty="0"/>
              <a:t>, CURRENT_TIMESTAMP),</a:t>
            </a:r>
          </a:p>
          <a:p>
            <a:pPr marL="0" indent="0">
              <a:buNone/>
            </a:pPr>
            <a:r>
              <a:rPr lang="en-US" sz="1400" dirty="0" err="1"/>
              <a:t>db_name</a:t>
            </a:r>
            <a:r>
              <a:rPr lang="en-US" sz="1400" dirty="0"/>
              <a:t>(</a:t>
            </a:r>
            <a:r>
              <a:rPr lang="en-US" sz="1400" dirty="0" err="1"/>
              <a:t>br.database_id</a:t>
            </a:r>
            <a:r>
              <a:rPr lang="en-US" sz="1400" dirty="0"/>
              <a:t>) as </a:t>
            </a:r>
            <a:r>
              <a:rPr lang="en-US" sz="1400" dirty="0" err="1"/>
              <a:t>DatabaseName</a:t>
            </a:r>
            <a:r>
              <a:rPr lang="en-US" sz="1400" dirty="0"/>
              <a:t>,  </a:t>
            </a:r>
            <a:r>
              <a:rPr lang="en-US" sz="1400" dirty="0" err="1"/>
              <a:t>bs.program_name</a:t>
            </a:r>
            <a:r>
              <a:rPr lang="en-US" sz="1400" dirty="0"/>
              <a:t> AS </a:t>
            </a:r>
            <a:r>
              <a:rPr lang="en-US" sz="1400" dirty="0" err="1"/>
              <a:t>ProgramName</a:t>
            </a:r>
            <a:r>
              <a:rPr lang="en-US" sz="1400" dirty="0"/>
              <a:t>, </a:t>
            </a:r>
            <a:r>
              <a:rPr lang="en-US" sz="1400" dirty="0" smtClean="0"/>
              <a:t> </a:t>
            </a:r>
            <a:r>
              <a:rPr lang="en-US" sz="1400" dirty="0" err="1" smtClean="0"/>
              <a:t>btx</a:t>
            </a:r>
            <a:r>
              <a:rPr lang="en-US" sz="1400" dirty="0"/>
              <a:t>.[text] AS </a:t>
            </a:r>
            <a:r>
              <a:rPr lang="en-US" sz="1400" dirty="0" err="1"/>
              <a:t>SQLText</a:t>
            </a:r>
            <a:r>
              <a:rPr lang="en-US" sz="1400" dirty="0"/>
              <a:t>, </a:t>
            </a:r>
          </a:p>
          <a:p>
            <a:pPr marL="0" indent="0">
              <a:buNone/>
            </a:pPr>
            <a:r>
              <a:rPr lang="en-US" sz="1400" dirty="0"/>
              <a:t>      (SELECT TOP 1 SUBSTRING(</a:t>
            </a:r>
            <a:r>
              <a:rPr lang="en-US" sz="1400" dirty="0" err="1"/>
              <a:t>btx.text,statement_start_offset</a:t>
            </a:r>
            <a:r>
              <a:rPr lang="en-US" sz="1400" dirty="0"/>
              <a:t> / 2+1 , </a:t>
            </a:r>
          </a:p>
          <a:p>
            <a:pPr marL="0" indent="0">
              <a:buNone/>
            </a:pPr>
            <a:r>
              <a:rPr lang="en-US" sz="1400" dirty="0"/>
              <a:t>      ( (CASE WHEN </a:t>
            </a:r>
            <a:r>
              <a:rPr lang="en-US" sz="1400" dirty="0" err="1"/>
              <a:t>statement_end_offset</a:t>
            </a:r>
            <a:r>
              <a:rPr lang="en-US" sz="1400" dirty="0"/>
              <a:t> = -1 </a:t>
            </a:r>
          </a:p>
          <a:p>
            <a:pPr marL="0" indent="0">
              <a:buNone/>
            </a:pPr>
            <a:r>
              <a:rPr lang="en-US" sz="1400" dirty="0"/>
              <a:t>         THEN (LEN(CONVERT(</a:t>
            </a:r>
            <a:r>
              <a:rPr lang="en-US" sz="1400" dirty="0" err="1"/>
              <a:t>nvarchar</a:t>
            </a:r>
            <a:r>
              <a:rPr lang="en-US" sz="1400" dirty="0"/>
              <a:t>(max),</a:t>
            </a:r>
            <a:r>
              <a:rPr lang="en-US" sz="1400" dirty="0" err="1"/>
              <a:t>btx.text</a:t>
            </a:r>
            <a:r>
              <a:rPr lang="en-US" sz="1400" dirty="0"/>
              <a:t>)) * 2) </a:t>
            </a:r>
          </a:p>
          <a:p>
            <a:pPr marL="0" indent="0">
              <a:buNone/>
            </a:pPr>
            <a:r>
              <a:rPr lang="en-US" sz="1400" dirty="0"/>
              <a:t>         ELSE </a:t>
            </a:r>
            <a:r>
              <a:rPr lang="en-US" sz="1400" dirty="0" err="1"/>
              <a:t>statement_end_offset</a:t>
            </a:r>
            <a:r>
              <a:rPr lang="en-US" sz="1400" dirty="0"/>
              <a:t> END)  - </a:t>
            </a:r>
            <a:r>
              <a:rPr lang="en-US" sz="1400" dirty="0" err="1"/>
              <a:t>statement_start_offset</a:t>
            </a:r>
            <a:r>
              <a:rPr lang="en-US" sz="1400" dirty="0"/>
              <a:t>) / 2+1))  AS </a:t>
            </a:r>
            <a:r>
              <a:rPr lang="en-US" sz="1400" dirty="0" err="1"/>
              <a:t>SQLStatement</a:t>
            </a:r>
            <a:r>
              <a:rPr lang="en-US" sz="1400" dirty="0"/>
              <a:t>, </a:t>
            </a:r>
            <a:r>
              <a:rPr lang="en-US" sz="1400" dirty="0" err="1"/>
              <a:t>bs</a:t>
            </a:r>
            <a:r>
              <a:rPr lang="en-US" sz="1400" dirty="0"/>
              <a:t>.[</a:t>
            </a:r>
            <a:r>
              <a:rPr lang="en-US" sz="1400" dirty="0" err="1"/>
              <a:t>host_name</a:t>
            </a:r>
            <a:r>
              <a:rPr lang="en-US" sz="1400" dirty="0"/>
              <a:t>], </a:t>
            </a:r>
            <a:r>
              <a:rPr lang="en-US" sz="1400" dirty="0" err="1"/>
              <a:t>getdate</a:t>
            </a:r>
            <a:r>
              <a:rPr lang="en-US" sz="1400" dirty="0"/>
              <a:t>()</a:t>
            </a:r>
          </a:p>
          <a:p>
            <a:pPr marL="0" indent="0">
              <a:buNone/>
            </a:pPr>
            <a:r>
              <a:rPr lang="en-US" sz="1400" dirty="0" smtClean="0"/>
              <a:t>FROM </a:t>
            </a:r>
            <a:r>
              <a:rPr lang="en-US" sz="1400" dirty="0" err="1"/>
              <a:t>sys.dm_exec_sessions</a:t>
            </a:r>
            <a:r>
              <a:rPr lang="en-US" sz="1400" dirty="0"/>
              <a:t> AS </a:t>
            </a:r>
            <a:r>
              <a:rPr lang="en-US" sz="1400" dirty="0" err="1"/>
              <a:t>bs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/>
              <a:t>      INNER JOIN [master].[sys].[</a:t>
            </a:r>
            <a:r>
              <a:rPr lang="en-US" sz="1400" dirty="0" err="1"/>
              <a:t>dm_exec_requests</a:t>
            </a:r>
            <a:r>
              <a:rPr lang="en-US" sz="1400" dirty="0"/>
              <a:t>] </a:t>
            </a:r>
            <a:r>
              <a:rPr lang="en-US" sz="1400" dirty="0" err="1"/>
              <a:t>br</a:t>
            </a:r>
            <a:r>
              <a:rPr lang="en-US" sz="1400" dirty="0"/>
              <a:t> on </a:t>
            </a:r>
            <a:r>
              <a:rPr lang="en-US" sz="1400" dirty="0" err="1"/>
              <a:t>bs.session_id</a:t>
            </a:r>
            <a:r>
              <a:rPr lang="en-US" sz="1400" dirty="0"/>
              <a:t> = </a:t>
            </a:r>
            <a:r>
              <a:rPr lang="en-US" sz="1400" dirty="0" err="1"/>
              <a:t>br.session_id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	  INNER JOIN [master].[sys].[</a:t>
            </a:r>
            <a:r>
              <a:rPr lang="en-US" sz="1400" dirty="0" err="1"/>
              <a:t>dm_exec_connections</a:t>
            </a:r>
            <a:r>
              <a:rPr lang="en-US" sz="1400" dirty="0"/>
              <a:t>] </a:t>
            </a:r>
            <a:r>
              <a:rPr lang="en-US" sz="1400" dirty="0" err="1"/>
              <a:t>bc</a:t>
            </a:r>
            <a:r>
              <a:rPr lang="en-US" sz="1400" dirty="0"/>
              <a:t> on </a:t>
            </a:r>
            <a:r>
              <a:rPr lang="en-US" sz="1400" dirty="0" err="1"/>
              <a:t>bc.connection_id</a:t>
            </a:r>
            <a:r>
              <a:rPr lang="en-US" sz="1400" dirty="0"/>
              <a:t> = </a:t>
            </a:r>
            <a:r>
              <a:rPr lang="en-US" sz="1400" dirty="0" err="1"/>
              <a:t>br.connection_id</a:t>
            </a:r>
            <a:r>
              <a:rPr lang="en-US" sz="1400" dirty="0"/>
              <a:t> </a:t>
            </a:r>
          </a:p>
          <a:p>
            <a:pPr marL="0" indent="0">
              <a:buNone/>
            </a:pPr>
            <a:r>
              <a:rPr lang="en-US" sz="1400" dirty="0"/>
              <a:t> CROSS APPLY </a:t>
            </a:r>
            <a:r>
              <a:rPr lang="en-US" sz="1400" dirty="0" err="1"/>
              <a:t>sys.dm_exec_sql_text</a:t>
            </a:r>
            <a:r>
              <a:rPr lang="en-US" sz="1400" dirty="0"/>
              <a:t>(br.[</a:t>
            </a:r>
            <a:r>
              <a:rPr lang="en-US" sz="1400" dirty="0" err="1"/>
              <a:t>sql_handle</a:t>
            </a:r>
            <a:r>
              <a:rPr lang="en-US" sz="1400" dirty="0"/>
              <a:t>]) AS </a:t>
            </a:r>
            <a:r>
              <a:rPr lang="en-US" sz="1400" dirty="0" err="1"/>
              <a:t>btx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CROSS APPLY </a:t>
            </a:r>
            <a:r>
              <a:rPr lang="en-US" sz="1400" dirty="0" err="1"/>
              <a:t>master.sys.dm_exec_query_plan</a:t>
            </a:r>
            <a:r>
              <a:rPr lang="en-US" sz="1400" dirty="0"/>
              <a:t>(</a:t>
            </a:r>
            <a:r>
              <a:rPr lang="en-US" sz="1400" dirty="0" err="1"/>
              <a:t>br.plan_handle</a:t>
            </a:r>
            <a:r>
              <a:rPr lang="en-US" sz="1400" dirty="0"/>
              <a:t>) AS </a:t>
            </a:r>
            <a:r>
              <a:rPr lang="en-US" sz="1400" dirty="0" err="1"/>
              <a:t>bqp</a:t>
            </a:r>
            <a:endParaRPr lang="en-US" sz="1400" dirty="0"/>
          </a:p>
          <a:p>
            <a:pPr marL="0" indent="0">
              <a:buNone/>
            </a:pPr>
            <a:r>
              <a:rPr lang="en-US" sz="1400" dirty="0"/>
              <a:t> WHERE </a:t>
            </a:r>
            <a:r>
              <a:rPr lang="en-US" sz="1400" dirty="0" err="1"/>
              <a:t>bs.session_id</a:t>
            </a:r>
            <a:r>
              <a:rPr lang="en-US" sz="1400" dirty="0"/>
              <a:t> &lt;&gt;  @@</a:t>
            </a:r>
            <a:r>
              <a:rPr lang="en-US" sz="1400" dirty="0" err="1" smtClean="0"/>
              <a:t>spid</a:t>
            </a:r>
            <a:r>
              <a:rPr lang="en-US" sz="1400" dirty="0" smtClean="0"/>
              <a:t>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356139130"/>
      </p:ext>
    </p:extLst>
  </p:cSld>
  <p:clrMapOvr>
    <a:masterClrMapping/>
  </p:clrMapOvr>
  <p:transition advTm="363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Bottlenecks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5100" dirty="0"/>
              <a:t>1</a:t>
            </a:r>
            <a:r>
              <a:rPr lang="en-US" sz="5100" b="1" dirty="0" smtClean="0"/>
              <a:t>. Resource </a:t>
            </a:r>
            <a:r>
              <a:rPr lang="en-US" sz="5100" b="1" dirty="0"/>
              <a:t>bottlenecks: </a:t>
            </a:r>
            <a:r>
              <a:rPr lang="en-US" sz="5100" b="1" dirty="0" smtClean="0"/>
              <a:t>(How much is enough?)</a:t>
            </a:r>
            <a:endParaRPr lang="en-US" sz="5100" b="1" dirty="0"/>
          </a:p>
          <a:p>
            <a:pPr marL="1257300" lvl="3" indent="0">
              <a:buNone/>
            </a:pPr>
            <a:r>
              <a:rPr lang="en-US" sz="5100" b="1" dirty="0"/>
              <a:t>•	CPU, </a:t>
            </a:r>
          </a:p>
          <a:p>
            <a:pPr marL="1257300" lvl="3" indent="0">
              <a:buNone/>
            </a:pPr>
            <a:r>
              <a:rPr lang="en-US" sz="5100" b="1" dirty="0"/>
              <a:t>•	Memory, </a:t>
            </a:r>
          </a:p>
          <a:p>
            <a:pPr marL="1257300" lvl="3" indent="0">
              <a:buNone/>
            </a:pPr>
            <a:r>
              <a:rPr lang="en-US" sz="5100" b="1" dirty="0"/>
              <a:t>•	I/O </a:t>
            </a:r>
            <a:r>
              <a:rPr lang="en-US" sz="5100" b="1" dirty="0" smtClean="0"/>
              <a:t>performance</a:t>
            </a:r>
            <a:endParaRPr lang="en-US" sz="5100" b="1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2</a:t>
            </a:r>
            <a:r>
              <a:rPr lang="en-US" dirty="0" smtClean="0"/>
              <a:t>. </a:t>
            </a:r>
            <a:r>
              <a:rPr lang="en-US" dirty="0" err="1" smtClean="0"/>
              <a:t>tempdb</a:t>
            </a:r>
            <a:endParaRPr lang="en-US" dirty="0" smtClean="0"/>
          </a:p>
          <a:p>
            <a:pPr marL="0" indent="0">
              <a:buNone/>
            </a:pPr>
            <a:r>
              <a:rPr lang="en-US" sz="2500" dirty="0"/>
              <a:t>	</a:t>
            </a:r>
            <a:r>
              <a:rPr lang="en-US" sz="2500" dirty="0" smtClean="0"/>
              <a:t>(temp table, version </a:t>
            </a:r>
            <a:r>
              <a:rPr lang="en-US" sz="2500" dirty="0"/>
              <a:t>store, isolation level)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3</a:t>
            </a:r>
            <a:r>
              <a:rPr lang="en-US" dirty="0" smtClean="0"/>
              <a:t>. slow-running </a:t>
            </a:r>
            <a:r>
              <a:rPr lang="en-US" dirty="0"/>
              <a:t>user </a:t>
            </a:r>
            <a:r>
              <a:rPr lang="en-US" dirty="0" smtClean="0"/>
              <a:t>query:</a:t>
            </a:r>
          </a:p>
          <a:p>
            <a:pPr marL="800100" lvl="2" indent="0">
              <a:buNone/>
            </a:pPr>
            <a:r>
              <a:rPr lang="en-US" sz="2500" dirty="0" smtClean="0"/>
              <a:t>•	Changes in statistical can lead to a poor query plan for an existing query. Hard-coded hint can divert optimizer to non-ideal execution plan.</a:t>
            </a:r>
          </a:p>
          <a:p>
            <a:pPr marL="800100" lvl="2" indent="0">
              <a:buNone/>
            </a:pPr>
            <a:r>
              <a:rPr lang="en-US" sz="2500" dirty="0" smtClean="0"/>
              <a:t>•</a:t>
            </a:r>
            <a:r>
              <a:rPr lang="en-US" sz="2500" dirty="0"/>
              <a:t>	Missing indexes can </a:t>
            </a:r>
            <a:r>
              <a:rPr lang="en-US" sz="2500" dirty="0" smtClean="0"/>
              <a:t>cause full table scan that slows </a:t>
            </a:r>
            <a:r>
              <a:rPr lang="en-US" sz="2500" dirty="0"/>
              <a:t>down the query.</a:t>
            </a:r>
          </a:p>
          <a:p>
            <a:pPr marL="800100" lvl="2" indent="0">
              <a:buNone/>
            </a:pPr>
            <a:r>
              <a:rPr lang="en-US" sz="2500" dirty="0"/>
              <a:t>•	An application can slow down due to blocking even if resource utilization is normal. </a:t>
            </a:r>
          </a:p>
          <a:p>
            <a:pPr marL="800100" lvl="2" indent="0">
              <a:buNone/>
            </a:pPr>
            <a:r>
              <a:rPr lang="en-US" sz="2500" dirty="0"/>
              <a:t>•	P</a:t>
            </a:r>
            <a:r>
              <a:rPr lang="en-US" sz="2500" dirty="0" smtClean="0"/>
              <a:t>oor </a:t>
            </a:r>
            <a:r>
              <a:rPr lang="en-US" sz="2500" dirty="0"/>
              <a:t>application </a:t>
            </a:r>
            <a:r>
              <a:rPr lang="en-US" sz="2500" dirty="0" smtClean="0"/>
              <a:t>query or </a:t>
            </a:r>
            <a:r>
              <a:rPr lang="en-US" sz="2500" dirty="0"/>
              <a:t>schema design or the </a:t>
            </a:r>
            <a:r>
              <a:rPr lang="en-US" sz="2500" dirty="0" smtClean="0"/>
              <a:t>improper </a:t>
            </a:r>
            <a:r>
              <a:rPr lang="en-US" sz="2500" dirty="0"/>
              <a:t>isolation level for the transaction</a:t>
            </a:r>
            <a:r>
              <a:rPr lang="en-US" sz="2500" dirty="0" smtClean="0"/>
              <a:t>. (Nested views, improper data-type, normalization)</a:t>
            </a:r>
            <a:endParaRPr lang="en-US" sz="25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BLOCKING:</a:t>
            </a:r>
          </a:p>
          <a:p>
            <a:pPr marL="800100" lvl="2" indent="0">
              <a:buNone/>
            </a:pPr>
            <a:r>
              <a:rPr lang="en-US" sz="2500" dirty="0"/>
              <a:t>•	Isolation level</a:t>
            </a:r>
          </a:p>
          <a:p>
            <a:pPr marL="800100" lvl="2" indent="0">
              <a:buNone/>
            </a:pPr>
            <a:r>
              <a:rPr lang="en-US" sz="2500" dirty="0"/>
              <a:t>•	Lock Escalation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48041675"/>
      </p:ext>
    </p:extLst>
  </p:cSld>
  <p:clrMapOvr>
    <a:masterClrMapping/>
  </p:clrMapOvr>
  <p:transition advTm="11918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CPU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&gt;Select </a:t>
            </a:r>
            <a:r>
              <a:rPr lang="en-US" dirty="0" err="1"/>
              <a:t>signal_wait_time_ms</a:t>
            </a:r>
            <a:r>
              <a:rPr lang="en-US" dirty="0"/>
              <a:t>=sum(</a:t>
            </a:r>
            <a:r>
              <a:rPr lang="en-US" dirty="0" err="1"/>
              <a:t>signal_wait_time_ms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    ,'%signal (</a:t>
            </a:r>
            <a:r>
              <a:rPr lang="en-US" dirty="0" err="1"/>
              <a:t>cpu</a:t>
            </a:r>
            <a:r>
              <a:rPr lang="en-US" dirty="0"/>
              <a:t>) waits' = cast(100.0 * sum(</a:t>
            </a:r>
            <a:r>
              <a:rPr lang="en-US" dirty="0" err="1"/>
              <a:t>signal_wait_time_ms</a:t>
            </a:r>
            <a:r>
              <a:rPr lang="en-US" dirty="0"/>
              <a:t>) / sum (</a:t>
            </a:r>
            <a:r>
              <a:rPr lang="en-US" dirty="0" err="1"/>
              <a:t>wait_time_ms</a:t>
            </a:r>
            <a:r>
              <a:rPr lang="en-US" dirty="0"/>
              <a:t>) as numeric(20,2</a:t>
            </a:r>
            <a:r>
              <a:rPr lang="en-US" dirty="0" smtClean="0"/>
              <a:t>))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    ,</a:t>
            </a:r>
            <a:r>
              <a:rPr lang="en-US" dirty="0" err="1"/>
              <a:t>resource_wait_time_ms</a:t>
            </a:r>
            <a:r>
              <a:rPr lang="en-US" dirty="0"/>
              <a:t>=sum(</a:t>
            </a:r>
            <a:r>
              <a:rPr lang="en-US" dirty="0" err="1"/>
              <a:t>wait_time_ms</a:t>
            </a:r>
            <a:r>
              <a:rPr lang="en-US" dirty="0"/>
              <a:t> - </a:t>
            </a:r>
            <a:r>
              <a:rPr lang="en-US" dirty="0" err="1"/>
              <a:t>signal_wait_time_ms</a:t>
            </a:r>
            <a:r>
              <a:rPr lang="en-US" dirty="0" smtClean="0"/>
              <a:t>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     ,'%resource waits'= cast(100.0 * sum(</a:t>
            </a:r>
            <a:r>
              <a:rPr lang="en-US" dirty="0" err="1"/>
              <a:t>wait_time_ms</a:t>
            </a:r>
            <a:r>
              <a:rPr lang="en-US" dirty="0"/>
              <a:t> - </a:t>
            </a:r>
            <a:r>
              <a:rPr lang="en-US" dirty="0" err="1"/>
              <a:t>signal_wait_time_ms</a:t>
            </a:r>
            <a:r>
              <a:rPr lang="en-US" dirty="0"/>
              <a:t>) / sum (</a:t>
            </a:r>
            <a:r>
              <a:rPr lang="en-US" dirty="0" err="1"/>
              <a:t>wait_time_ms</a:t>
            </a:r>
            <a:r>
              <a:rPr lang="en-US" dirty="0"/>
              <a:t>) as numeric(20,2</a:t>
            </a:r>
            <a:r>
              <a:rPr lang="en-US" dirty="0" smtClean="0"/>
              <a:t>))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From </a:t>
            </a:r>
            <a:r>
              <a:rPr lang="en-US" dirty="0" err="1" smtClean="0"/>
              <a:t>sys.dm_os_wait_stats</a:t>
            </a:r>
            <a:r>
              <a:rPr lang="en-US" dirty="0" smtClean="0"/>
              <a:t>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" y="0"/>
            <a:ext cx="8305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61189345"/>
      </p:ext>
    </p:extLst>
  </p:cSld>
  <p:clrMapOvr>
    <a:masterClrMapping/>
  </p:clrMapOvr>
  <p:transition advTm="240458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>
            <a:normAutofit/>
          </a:bodyPr>
          <a:lstStyle/>
          <a:p>
            <a:r>
              <a:rPr lang="en-US" dirty="0" smtClean="0"/>
              <a:t>One million dollars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295400"/>
            <a:ext cx="5954426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961189345"/>
      </p:ext>
    </p:extLst>
  </p:cSld>
  <p:clrMapOvr>
    <a:masterClrMapping/>
  </p:clrMapOvr>
  <p:transition advTm="240458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CPU 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Processor Queue Length</a:t>
            </a:r>
          </a:p>
          <a:p>
            <a:pPr marL="0" indent="0">
              <a:buNone/>
            </a:pPr>
            <a:r>
              <a:rPr lang="en-US" dirty="0"/>
              <a:t>Processor </a:t>
            </a:r>
            <a:r>
              <a:rPr lang="en-US" dirty="0" smtClean="0"/>
              <a:t>Percent Time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lvl="1" indent="0">
              <a:buNone/>
            </a:pPr>
            <a:r>
              <a:rPr lang="en-US" sz="3200" dirty="0" smtClean="0"/>
              <a:t>Signal wait V.S. Resource wait</a:t>
            </a:r>
            <a:endParaRPr lang="en-US" sz="3200" dirty="0"/>
          </a:p>
          <a:p>
            <a:pPr marL="0" indent="0">
              <a:buNone/>
            </a:pPr>
            <a:r>
              <a:rPr lang="en-US" dirty="0" smtClean="0"/>
              <a:t>CPU WAIT_TYPE</a:t>
            </a:r>
            <a:r>
              <a:rPr lang="en-US" dirty="0"/>
              <a:t>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/>
              <a:t>SOS_SCHEDULER_YIELD 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 smtClean="0"/>
              <a:t>CXPACKET</a:t>
            </a:r>
          </a:p>
          <a:p>
            <a:pPr marL="400050" lvl="1" indent="0">
              <a:buNone/>
            </a:pPr>
            <a:endParaRPr lang="en-US" dirty="0" smtClean="0"/>
          </a:p>
          <a:p>
            <a:pPr marL="400050" lvl="1" indent="0">
              <a:buNone/>
            </a:pPr>
            <a:r>
              <a:rPr lang="en-US" dirty="0" smtClean="0"/>
              <a:t>Context Switching </a:t>
            </a:r>
          </a:p>
          <a:p>
            <a:pPr marL="400050" lvl="1" indent="0">
              <a:buNone/>
            </a:pPr>
            <a:r>
              <a:rPr lang="en-US" dirty="0" smtClean="0"/>
              <a:t>Runnable threads </a:t>
            </a:r>
            <a:r>
              <a:rPr lang="en-US" dirty="0"/>
              <a:t>(</a:t>
            </a:r>
            <a:r>
              <a:rPr lang="en-US" dirty="0" err="1" smtClean="0"/>
              <a:t>dm_os_workers</a:t>
            </a:r>
            <a:r>
              <a:rPr lang="en-US" dirty="0" smtClean="0"/>
              <a:t>, </a:t>
            </a:r>
            <a:r>
              <a:rPr lang="en-US" dirty="0" err="1" smtClean="0"/>
              <a:t>dm_os_schedulers</a:t>
            </a:r>
            <a:r>
              <a:rPr lang="en-US" dirty="0" smtClean="0"/>
              <a:t>, </a:t>
            </a:r>
            <a:r>
              <a:rPr lang="en-US" dirty="0" err="1" smtClean="0"/>
              <a:t>dm_os_tasks</a:t>
            </a:r>
            <a:r>
              <a:rPr lang="en-US" dirty="0" smtClean="0"/>
              <a:t>, </a:t>
            </a:r>
            <a:r>
              <a:rPr lang="en-US" dirty="0" err="1" smtClean="0"/>
              <a:t>dm_os_waiting_tasks</a:t>
            </a:r>
            <a:r>
              <a:rPr lang="en-US" dirty="0" smtClean="0"/>
              <a:t>)</a:t>
            </a:r>
          </a:p>
          <a:p>
            <a:pPr marL="400050" lvl="1" indent="0">
              <a:buNone/>
            </a:pPr>
            <a:endParaRPr lang="en-US" dirty="0" smtClean="0"/>
          </a:p>
          <a:p>
            <a:pPr marL="400050" lvl="1" indent="0">
              <a:buNone/>
            </a:pPr>
            <a:r>
              <a:rPr lang="en-US" dirty="0" smtClean="0"/>
              <a:t>MAXDOP</a:t>
            </a:r>
          </a:p>
          <a:p>
            <a:pPr marL="400050" lvl="1" indent="0">
              <a:buNone/>
            </a:pPr>
            <a:r>
              <a:rPr lang="en-US" dirty="0" smtClean="0"/>
              <a:t>Cost Threshold for Parallelism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39940925"/>
      </p:ext>
    </p:extLst>
  </p:cSld>
  <p:clrMapOvr>
    <a:masterClrMapping/>
  </p:clrMapOvr>
  <p:transition advTm="144986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CPU Counters</a:t>
            </a:r>
            <a:endParaRPr 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1201812"/>
              </p:ext>
            </p:extLst>
          </p:nvPr>
        </p:nvGraphicFramePr>
        <p:xfrm>
          <a:off x="457200" y="1600201"/>
          <a:ext cx="8229600" cy="404324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9702"/>
                <a:gridCol w="1792308"/>
                <a:gridCol w="900845"/>
                <a:gridCol w="3856745"/>
              </a:tblGrid>
              <a:tr h="5654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% Processor Time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Processor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&lt; 75%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Potential causes include memory pressure, low query plan reuse, non-optimized queries.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</a:tr>
              <a:tr h="885459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Context Switches/sec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System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&lt; 5000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Potential causes include other applications on the server, more than one instance of SQL Server running on the same server, hyper-threading turned on.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</a:tr>
              <a:tr h="757441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Processor Queue Length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System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&lt; 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Potential causes include other applications on the server, high compilations or recompilations, more than one instance of SQL Server running on the same server.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</a:tr>
              <a:tr h="5654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SQL Compilations/sec                                                                                                      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SQLServer:SQL Statistics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Reference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Compare to Batch Requests/sec.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</a:tr>
              <a:tr h="56541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SQL Re-Compilations/sec                                                                                                   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SQLServer:SQL Statistics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Reference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Compare to Batch Requests/sec.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</a:tr>
              <a:tr h="70410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Batch Requests/sec                                                                                                           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SQLServer:SQL Statistics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>
                          <a:effectLst/>
                        </a:rPr>
                        <a:t>Reference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1100" u="none" strike="noStrike" dirty="0">
                          <a:effectLst/>
                        </a:rPr>
                        <a:t>Compare with the Compilation and Re-Compilations per second.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Inherit"/>
                      </a:endParaRPr>
                    </a:p>
                  </a:txBody>
                  <a:tcPr marL="9395" marR="9395" marT="939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24866723"/>
      </p:ext>
    </p:extLst>
  </p:cSld>
  <p:clrMapOvr>
    <a:masterClrMapping/>
  </p:clrMapOvr>
  <p:transition advTm="7640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Autofit/>
          </a:bodyPr>
          <a:lstStyle/>
          <a:p>
            <a:pPr marL="0" indent="0"/>
            <a:r>
              <a:rPr lang="en-US" sz="5400" b="1" dirty="0" smtClean="0"/>
              <a:t>Memory  </a:t>
            </a:r>
            <a:r>
              <a:rPr lang="en-US" sz="5400" b="1" dirty="0" err="1" smtClean="0"/>
              <a:t>vs</a:t>
            </a:r>
            <a:r>
              <a:rPr lang="en-US" sz="5400" b="1" dirty="0" smtClean="0"/>
              <a:t> Disk IO</a:t>
            </a:r>
            <a:endParaRPr lang="en-US" sz="5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9100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en-US" sz="4800" b="1" dirty="0" smtClean="0"/>
              <a:t>DDR3, for example,</a:t>
            </a:r>
          </a:p>
          <a:p>
            <a:pPr>
              <a:buNone/>
            </a:pPr>
            <a:endParaRPr lang="en-US" sz="1500" b="1" dirty="0" smtClean="0"/>
          </a:p>
          <a:p>
            <a:pPr>
              <a:buNone/>
            </a:pPr>
            <a:endParaRPr lang="en-US" sz="2600" b="1" dirty="0" smtClean="0"/>
          </a:p>
          <a:p>
            <a:endParaRPr lang="en-US" sz="3700" b="1" dirty="0" smtClean="0"/>
          </a:p>
          <a:p>
            <a:r>
              <a:rPr lang="en-US" sz="3700" b="1" dirty="0" smtClean="0"/>
              <a:t>1333 MHz, </a:t>
            </a:r>
            <a:r>
              <a:rPr lang="en-US" sz="3700" b="1" dirty="0"/>
              <a:t>64-bit </a:t>
            </a:r>
            <a:r>
              <a:rPr lang="en-US" sz="3700" b="1" dirty="0" smtClean="0"/>
              <a:t>memory bus, </a:t>
            </a:r>
          </a:p>
          <a:p>
            <a:r>
              <a:rPr lang="en-US" sz="3700" b="1" dirty="0" smtClean="0"/>
              <a:t>FSB </a:t>
            </a:r>
            <a:r>
              <a:rPr lang="en-US" sz="3700" b="1" dirty="0"/>
              <a:t>1333 </a:t>
            </a:r>
            <a:r>
              <a:rPr lang="en-US" sz="3700" b="1" dirty="0" smtClean="0"/>
              <a:t>MHz</a:t>
            </a:r>
          </a:p>
          <a:p>
            <a:r>
              <a:rPr lang="en-US" sz="3700" b="1" dirty="0" smtClean="0"/>
              <a:t>1333*64/8 = 10664 MB/S = 10.664 GB/S</a:t>
            </a:r>
            <a:endParaRPr lang="en-US" sz="2800" dirty="0"/>
          </a:p>
          <a:p>
            <a:pPr marL="0" indent="0" algn="ctr">
              <a:buNone/>
            </a:pPr>
            <a:r>
              <a:rPr lang="en-US" dirty="0" smtClean="0"/>
              <a:t>1HDD: 240*8KB = 1920KB/S = 1.92 MB/S</a:t>
            </a:r>
          </a:p>
          <a:p>
            <a:pPr marL="0" indent="0" algn="ctr">
              <a:buNone/>
            </a:pPr>
            <a:r>
              <a:rPr lang="en-US" sz="1900" dirty="0" smtClean="0"/>
              <a:t>(Using RAID, max out at controller interface typically 1-6 </a:t>
            </a:r>
            <a:r>
              <a:rPr lang="en-US" sz="1900" dirty="0" err="1" smtClean="0"/>
              <a:t>Gbps</a:t>
            </a:r>
            <a:r>
              <a:rPr lang="en-US" sz="1900" dirty="0" smtClean="0"/>
              <a:t>)</a:t>
            </a:r>
            <a:endParaRPr lang="en-US" sz="19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00641738"/>
      </p:ext>
    </p:extLst>
  </p:cSld>
  <p:clrMapOvr>
    <a:masterClrMapping/>
  </p:clrMapOvr>
  <p:transition advTm="88585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1038</Words>
  <Application>Microsoft Office PowerPoint</Application>
  <PresentationFormat>On-screen Show (4:3)</PresentationFormat>
  <Paragraphs>213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Troubleshooting SQL Server with Active Session History</vt:lpstr>
      <vt:lpstr>Troubleshooting SQL Server with Active Session History</vt:lpstr>
      <vt:lpstr>Troubleshooting SQL Server with Active Session History</vt:lpstr>
      <vt:lpstr>Bottlenecks</vt:lpstr>
      <vt:lpstr>CPU Resources</vt:lpstr>
      <vt:lpstr>One million dollars</vt:lpstr>
      <vt:lpstr>CPU Resources</vt:lpstr>
      <vt:lpstr>CPU Counters</vt:lpstr>
      <vt:lpstr>Memory  vs Disk IO</vt:lpstr>
      <vt:lpstr>IO Performance</vt:lpstr>
      <vt:lpstr>Memory bottleneck</vt:lpstr>
      <vt:lpstr>Memory Counters</vt:lpstr>
      <vt:lpstr>IO Performance</vt:lpstr>
      <vt:lpstr>Optimization</vt:lpstr>
      <vt:lpstr>T-SQL Efficiency Sins</vt:lpstr>
      <vt:lpstr>OLTP vs OLAP</vt:lpstr>
      <vt:lpstr>Real-world Scenario</vt:lpstr>
      <vt:lpstr>Active Session History</vt:lpstr>
      <vt:lpstr>The End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Trouble-shooting SQL Server with Active Session History</dc:title>
  <dc:creator>Wong, Jason (PSC)</dc:creator>
  <cp:lastModifiedBy>Jason</cp:lastModifiedBy>
  <cp:revision>206</cp:revision>
  <dcterms:created xsi:type="dcterms:W3CDTF">2012-08-29T13:11:06Z</dcterms:created>
  <dcterms:modified xsi:type="dcterms:W3CDTF">2012-12-11T14:33:10Z</dcterms:modified>
</cp:coreProperties>
</file>